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4"/>
  </p:notesMasterIdLst>
  <p:sldIdLst>
    <p:sldId id="261" r:id="rId6"/>
    <p:sldId id="283" r:id="rId7"/>
    <p:sldId id="382" r:id="rId8"/>
    <p:sldId id="292" r:id="rId9"/>
    <p:sldId id="402" r:id="rId10"/>
    <p:sldId id="403" r:id="rId11"/>
    <p:sldId id="406" r:id="rId12"/>
    <p:sldId id="4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vet, Nicolas (Assoc)" initials="BN(" lastIdx="14" clrIdx="0">
    <p:extLst>
      <p:ext uri="{19B8F6BF-5375-455C-9EA6-DF929625EA0E}">
        <p15:presenceInfo xmlns:p15="http://schemas.microsoft.com/office/powerpoint/2012/main" userId="S-1-5-21-1908027396-2059629336-315576832-65466" providerId="AD"/>
      </p:ext>
    </p:extLst>
  </p:cmAuthor>
  <p:cmAuthor id="2" name="Prasad, Kuldeep R. Dr. (Fed)" initials="PKRD(" lastIdx="2" clrIdx="1">
    <p:extLst>
      <p:ext uri="{19B8F6BF-5375-455C-9EA6-DF929625EA0E}">
        <p15:presenceInfo xmlns:p15="http://schemas.microsoft.com/office/powerpoint/2012/main" userId="S::kprasad@nist.gov::fa8aea4e-c5ff-4dbd-bad2-9c51f627f5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D9D9D9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408" autoAdjust="0"/>
    <p:restoredTop sz="95514" autoAdjust="0"/>
  </p:normalViewPr>
  <p:slideViewPr>
    <p:cSldViewPr snapToGrid="0">
      <p:cViewPr varScale="1">
        <p:scale>
          <a:sx n="78" d="100"/>
          <a:sy n="78" d="100"/>
        </p:scale>
        <p:origin x="101" y="3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39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BE098-05BC-F84F-BFF1-A8CA6205FCB7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F765E-61B8-3140-A1D7-D3B461CD79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7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A Rural Fire Service firefighter retreats from the flames while protecting homes near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Dargon</a:t>
            </a:r>
            <a:r>
              <a:rPr lang="en-US" sz="1800" dirty="0">
                <a:effectLst/>
                <a:latin typeface="Segoe UI" panose="020B0502040204020203" pitchFamily="34" charset="0"/>
              </a:rPr>
              <a:t>, in the Blue Mountains, in October last year (2013)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49E947-259C-44D5-B3E0-FC562AEA721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0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Emberometer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powerful diagnostic tool for tracking and visualizing the motion of firebrands in a real fire scenario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these tests,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emberometer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placed  in the vicinity of a firebrand generator that artificially re-creates a firebrand shower. Data is recorded as airborne firebrands travel throughout the system control volume. Time-resolved 3D firebrand motions are shown in the right figure.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49E947-259C-44D5-B3E0-FC562AEA721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7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collected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Emberometer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starting point for our research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765E-61B8-3140-A1D7-D3B461CD795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1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F765E-61B8-3140-A1D7-D3B461CD795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9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7c99c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7c99cc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1077c99cc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30D4-6FC8-4064-875B-7B3F0905E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640CE-9761-4211-9A97-851521CF2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456"/>
            <a:ext cx="826477" cy="365125"/>
          </a:xfrm>
        </p:spPr>
        <p:txBody>
          <a:bodyPr/>
          <a:lstStyle>
            <a:lvl1pPr algn="ctr">
              <a:defRPr sz="1000"/>
            </a:lvl1pPr>
          </a:lstStyle>
          <a:p>
            <a:fld id="{AD5593E4-B59D-4C34-8138-F495A9B55177}" type="datetimeFigureOut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126331"/>
            <a:ext cx="826477" cy="365125"/>
          </a:xfrm>
        </p:spPr>
        <p:txBody>
          <a:bodyPr/>
          <a:lstStyle/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Vertical Text Placeholder 9"/>
          <p:cNvSpPr>
            <a:spLocks noGrp="1"/>
          </p:cNvSpPr>
          <p:nvPr>
            <p:ph type="body" orient="vert" sz="quarter" idx="13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810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E17C-E881-497B-A568-082F6C83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8760B-8332-4B79-B9FE-C11375531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CADA9-8422-466B-B9C2-FC02916DC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9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mtClean="0"/>
              <a:pPr algn="ctr"/>
              <a:t>12/15/2021</a:t>
            </a:fld>
            <a:endParaRPr lang="en-US" sz="105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933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0" y="6491456"/>
            <a:ext cx="8352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12/4/2021</a:t>
            </a:r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0" y="6126331"/>
            <a:ext cx="7530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Slide </a:t>
            </a: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 rot="-5400000">
            <a:off x="-2086768" y="3277394"/>
            <a:ext cx="493077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57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1EA2-8732-4BE0-8EEF-6648E7E61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582"/>
            <a:ext cx="10515600" cy="50973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820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F3ACA2-4C76-44E5-96CB-D1518139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02" y="52459"/>
            <a:ext cx="10515600" cy="9150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1163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Vertical Text Placeholder 9"/>
          <p:cNvSpPr>
            <a:spLocks noGrp="1"/>
          </p:cNvSpPr>
          <p:nvPr>
            <p:ph type="body" orient="vert" sz="quarter" idx="13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7D5A-94A7-43E6-B9EC-08DB1AED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7CDC2-E199-4DB6-A3B2-B7013A433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1" y="6491456"/>
            <a:ext cx="831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mtClean="0"/>
              <a:pPr algn="ctr"/>
              <a:t>12/15/2021</a:t>
            </a:fld>
            <a:endParaRPr lang="en-US" sz="105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5486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14E50-DA9B-43FF-B127-27FB37296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0502" y="1026488"/>
            <a:ext cx="5181600" cy="5150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C40D6-23BA-45BB-97AC-9AF416539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26488"/>
            <a:ext cx="5181600" cy="5150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20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F3ACA2-4C76-44E5-96CB-D1518139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02" y="52459"/>
            <a:ext cx="10515600" cy="9150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38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3F94-C94A-409B-B466-D90D030A8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481" y="1026488"/>
            <a:ext cx="5157787" cy="14785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B50C8-6E1C-43DC-AF96-EA90F0CF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3E85B-4267-4D0B-A059-18D9EF482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6488"/>
            <a:ext cx="5183188" cy="14785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D3E72-691E-423F-9F27-C67B3C590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9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F3ACA2-4C76-44E5-96CB-D1518139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02" y="52459"/>
            <a:ext cx="10515600" cy="9150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246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ACA2-4C76-44E5-96CB-D1518139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02" y="52459"/>
            <a:ext cx="10515600" cy="91503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20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401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5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mtClean="0"/>
              <a:pPr algn="ctr"/>
              <a:t>12/15/2021</a:t>
            </a:fld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031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5CFA-0757-456B-94D8-6A8B9A6D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138C-258C-4379-A585-55C983C2C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BC605-C731-4EA4-BA0D-FE304B43D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 userDrawn="1"/>
        </p:nvSpPr>
        <p:spPr>
          <a:xfrm>
            <a:off x="0" y="6491456"/>
            <a:ext cx="839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1000" smtClean="0"/>
              <a:pPr algn="ctr"/>
              <a:t>12/15/2021</a:t>
            </a:fld>
            <a:endParaRPr lang="en-US" sz="10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 userDrawn="1"/>
        </p:nvSpPr>
        <p:spPr>
          <a:xfrm>
            <a:off x="0" y="6126331"/>
            <a:ext cx="753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Slide </a:t>
            </a:r>
            <a:fld id="{D23974E0-43FB-4467-B60D-71F008879FB6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5" y="1079500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523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FE30AC-D628-477F-B361-27404B271A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E6C92-EBB7-434B-A2A9-65DA9095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25E36-15D6-4B6B-B060-EBBE6270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182D-716F-4B26-AC33-999789007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593E4-B59D-4C34-8138-F495A9B55177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8D656-7BF2-4743-B8FF-C661BE999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74D9-C898-4BBC-B2F9-500E47024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974E0-43FB-4467-B60D-71F008879F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2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mh.com.au/entertainment/art-and-design/bushfire-photos-teach-lessons-of-the-flames-on-show-in-nsw-library-20140124-31e7g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C6C605-CB07-4481-818F-137DC752B943}"/>
              </a:ext>
            </a:extLst>
          </p:cNvPr>
          <p:cNvSpPr txBox="1">
            <a:spLocks/>
          </p:cNvSpPr>
          <p:nvPr/>
        </p:nvSpPr>
        <p:spPr>
          <a:xfrm>
            <a:off x="865762" y="-53062"/>
            <a:ext cx="11326237" cy="18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Estimating Firebrand Shape &amp; Size from Video Images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26A331-C7D9-4605-B0A4-C08BADBF2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6" y="1742514"/>
            <a:ext cx="7764083" cy="43704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6359F6-2994-4DE4-B0C8-F2A31F72A07C}"/>
              </a:ext>
            </a:extLst>
          </p:cNvPr>
          <p:cNvSpPr/>
          <p:nvPr/>
        </p:nvSpPr>
        <p:spPr>
          <a:xfrm>
            <a:off x="1080147" y="6151182"/>
            <a:ext cx="7645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http://www.smh.com.au/entertainment/art-and-design/bushfire-photos-teach-lessons-of-the-flames-on-show-in-nsw-library-20140124-31e7g.html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(Photo: Wolter Peeters)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E09F4-B48F-4830-944E-E6D80E3DC2DC}"/>
              </a:ext>
            </a:extLst>
          </p:cNvPr>
          <p:cNvSpPr txBox="1"/>
          <p:nvPr/>
        </p:nvSpPr>
        <p:spPr>
          <a:xfrm>
            <a:off x="8877525" y="1638777"/>
            <a:ext cx="312816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Navya, Hemani 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Rohit  &amp; Kuldeep</a:t>
            </a:r>
          </a:p>
          <a:p>
            <a:pPr algn="ctr"/>
            <a:r>
              <a:rPr lang="en-US" sz="2400" b="1" dirty="0"/>
              <a:t>AI-2 Final Project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Prof. Ignacio Becker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Prof.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Pavlos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Vishnu M</a:t>
            </a:r>
          </a:p>
          <a:p>
            <a:pPr algn="ctr"/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Sakthisree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Venkatesan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Harsh Vardhan Goyal</a:t>
            </a:r>
          </a:p>
          <a:p>
            <a:pPr algn="ctr"/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Yashraj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Wani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Meghana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Sarkonda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2E87C9-B670-434A-997E-9450A25DB62A}"/>
              </a:ext>
            </a:extLst>
          </p:cNvPr>
          <p:cNvCxnSpPr>
            <a:cxnSpLocks/>
          </p:cNvCxnSpPr>
          <p:nvPr/>
        </p:nvCxnSpPr>
        <p:spPr>
          <a:xfrm>
            <a:off x="834886" y="1504217"/>
            <a:ext cx="11357114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91;p5">
            <a:extLst>
              <a:ext uri="{FF2B5EF4-FFF2-40B4-BE49-F238E27FC236}">
                <a16:creationId xmlns:a16="http://schemas.microsoft.com/office/drawing/2014/main" id="{BEA979EA-B21F-4B9F-968B-1BA697C10E1D}"/>
              </a:ext>
            </a:extLst>
          </p:cNvPr>
          <p:cNvSpPr txBox="1">
            <a:spLocks/>
          </p:cNvSpPr>
          <p:nvPr/>
        </p:nvSpPr>
        <p:spPr>
          <a:xfrm rot="-5400000">
            <a:off x="-2086768" y="3277394"/>
            <a:ext cx="493077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D8D8D8"/>
              </a:buClr>
              <a:buSzPts val="2800"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Wildland Fires: Life and Property 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11E1E115-8D7B-4415-A414-4391B4731EF3}"/>
              </a:ext>
            </a:extLst>
          </p:cNvPr>
          <p:cNvSpPr txBox="1"/>
          <p:nvPr/>
        </p:nvSpPr>
        <p:spPr>
          <a:xfrm>
            <a:off x="9914878" y="6351237"/>
            <a:ext cx="1196975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rgbClr val="C45911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Univ</a:t>
            </a:r>
            <a:r>
              <a:rPr lang="en-IN" sz="2400" b="1" dirty="0">
                <a:solidFill>
                  <a:srgbClr val="833C0B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.AI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3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512AC9-53B8-4C68-A421-B4449CFB0301}"/>
              </a:ext>
            </a:extLst>
          </p:cNvPr>
          <p:cNvSpPr txBox="1"/>
          <p:nvPr/>
        </p:nvSpPr>
        <p:spPr>
          <a:xfrm>
            <a:off x="847493" y="116410"/>
            <a:ext cx="1134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con_firebrands">
            <a:hlinkClick r:id="" action="ppaction://media"/>
            <a:extLst>
              <a:ext uri="{FF2B5EF4-FFF2-40B4-BE49-F238E27FC236}">
                <a16:creationId xmlns:a16="http://schemas.microsoft.com/office/drawing/2014/main" id="{AD912BD3-2E84-4846-9957-0A48342AF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7772" t="946" r="51857" b="3251"/>
          <a:stretch/>
        </p:blipFill>
        <p:spPr>
          <a:xfrm>
            <a:off x="7216827" y="800469"/>
            <a:ext cx="4243703" cy="5664756"/>
          </a:xfrm>
          <a:prstGeom prst="rect">
            <a:avLst/>
          </a:prstGeom>
        </p:spPr>
      </p:pic>
      <p:pic>
        <p:nvPicPr>
          <p:cNvPr id="3" name="Go_Pro_view">
            <a:hlinkClick r:id="" action="ppaction://media"/>
            <a:extLst>
              <a:ext uri="{FF2B5EF4-FFF2-40B4-BE49-F238E27FC236}">
                <a16:creationId xmlns:a16="http://schemas.microsoft.com/office/drawing/2014/main" id="{A8933E7D-83FE-441B-84CF-EAAF665DF7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5827" t="1505" r="17863"/>
          <a:stretch/>
        </p:blipFill>
        <p:spPr>
          <a:xfrm>
            <a:off x="1459311" y="800469"/>
            <a:ext cx="5757517" cy="5664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AF0FF-E875-4BB5-BB9D-E0E97F3F669D}"/>
              </a:ext>
            </a:extLst>
          </p:cNvPr>
          <p:cNvSpPr txBox="1"/>
          <p:nvPr/>
        </p:nvSpPr>
        <p:spPr>
          <a:xfrm>
            <a:off x="1459311" y="6492354"/>
            <a:ext cx="5757515" cy="33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Emberometer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placed near a firebrand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D3077-650A-42A9-BCB9-C4FD56C70F9D}"/>
              </a:ext>
            </a:extLst>
          </p:cNvPr>
          <p:cNvSpPr txBox="1"/>
          <p:nvPr/>
        </p:nvSpPr>
        <p:spPr>
          <a:xfrm>
            <a:off x="6970643" y="6492014"/>
            <a:ext cx="4969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3D-reconstructed firebrand trajectories / location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70E9E5-1F32-41C4-96E3-71D60E7D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92" y="25802"/>
            <a:ext cx="11344507" cy="132556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Firebrand Shower – Data Collection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CF90F2-0567-425E-855B-5DFEFC90E666}"/>
              </a:ext>
            </a:extLst>
          </p:cNvPr>
          <p:cNvCxnSpPr>
            <a:cxnSpLocks/>
          </p:cNvCxnSpPr>
          <p:nvPr/>
        </p:nvCxnSpPr>
        <p:spPr>
          <a:xfrm>
            <a:off x="820501" y="738469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23DDDD-546E-466B-8A1F-0F21A466F811}"/>
              </a:ext>
            </a:extLst>
          </p:cNvPr>
          <p:cNvSpPr txBox="1"/>
          <p:nvPr/>
        </p:nvSpPr>
        <p:spPr>
          <a:xfrm>
            <a:off x="8353874" y="866883"/>
            <a:ext cx="2203104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3-D Firebrand motion</a:t>
            </a:r>
          </a:p>
        </p:txBody>
      </p:sp>
      <p:sp>
        <p:nvSpPr>
          <p:cNvPr id="11" name="Google Shape;191;p5">
            <a:extLst>
              <a:ext uri="{FF2B5EF4-FFF2-40B4-BE49-F238E27FC236}">
                <a16:creationId xmlns:a16="http://schemas.microsoft.com/office/drawing/2014/main" id="{EECCAD0B-6F15-4996-B85B-87DA38F7743A}"/>
              </a:ext>
            </a:extLst>
          </p:cNvPr>
          <p:cNvSpPr txBox="1">
            <a:spLocks/>
          </p:cNvSpPr>
          <p:nvPr/>
        </p:nvSpPr>
        <p:spPr>
          <a:xfrm rot="-5400000">
            <a:off x="-2086768" y="3277394"/>
            <a:ext cx="493077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D8D8D8"/>
              </a:buClr>
              <a:buSzPts val="2800"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Generating Training Data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B0281-1DA8-4445-9768-ADF0680B0CFD}"/>
              </a:ext>
            </a:extLst>
          </p:cNvPr>
          <p:cNvSpPr txBox="1"/>
          <p:nvPr/>
        </p:nvSpPr>
        <p:spPr>
          <a:xfrm>
            <a:off x="1473087" y="982033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Camera 1 &amp;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423E82-170D-47F4-8C70-2CC78E60CB00}"/>
              </a:ext>
            </a:extLst>
          </p:cNvPr>
          <p:cNvCxnSpPr/>
          <p:nvPr/>
        </p:nvCxnSpPr>
        <p:spPr>
          <a:xfrm>
            <a:off x="1884035" y="1278994"/>
            <a:ext cx="155275" cy="342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A73D65-3881-4E00-9982-24F57AB4832C}"/>
              </a:ext>
            </a:extLst>
          </p:cNvPr>
          <p:cNvCxnSpPr/>
          <p:nvPr/>
        </p:nvCxnSpPr>
        <p:spPr>
          <a:xfrm>
            <a:off x="2788646" y="1258363"/>
            <a:ext cx="1291648" cy="274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FA8089-6775-46A2-9F81-650EE1466849}"/>
              </a:ext>
            </a:extLst>
          </p:cNvPr>
          <p:cNvSpPr txBox="1"/>
          <p:nvPr/>
        </p:nvSpPr>
        <p:spPr>
          <a:xfrm>
            <a:off x="1720378" y="5599637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Camera 3 &amp; 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39024F-9038-4A85-8F8D-62D149338F68}"/>
              </a:ext>
            </a:extLst>
          </p:cNvPr>
          <p:cNvCxnSpPr/>
          <p:nvPr/>
        </p:nvCxnSpPr>
        <p:spPr>
          <a:xfrm flipH="1" flipV="1">
            <a:off x="2372264" y="5103381"/>
            <a:ext cx="278866" cy="5847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FB52BF-3209-44CB-A44A-711BCE7DA9CB}"/>
              </a:ext>
            </a:extLst>
          </p:cNvPr>
          <p:cNvCxnSpPr/>
          <p:nvPr/>
        </p:nvCxnSpPr>
        <p:spPr>
          <a:xfrm flipV="1">
            <a:off x="2973125" y="4215701"/>
            <a:ext cx="1107169" cy="1472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F43D-86BA-4F59-A674-FFB632B1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39" y="-210526"/>
            <a:ext cx="1136366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Images from Firebrand Shower</a:t>
            </a:r>
          </a:p>
        </p:txBody>
      </p:sp>
      <p:sp>
        <p:nvSpPr>
          <p:cNvPr id="18" name="Vertical Text Placeholder 17">
            <a:extLst>
              <a:ext uri="{FF2B5EF4-FFF2-40B4-BE49-F238E27FC236}">
                <a16:creationId xmlns:a16="http://schemas.microsoft.com/office/drawing/2014/main" id="{098D7A01-3EB3-4B66-87BD-B71FE27384E5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Quad Image : Data Collection</a:t>
            </a:r>
          </a:p>
        </p:txBody>
      </p:sp>
      <p:pic>
        <p:nvPicPr>
          <p:cNvPr id="4" name="Picture 3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6DAB859C-4713-4431-830B-96D27F8DC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5" b="49729"/>
          <a:stretch/>
        </p:blipFill>
        <p:spPr>
          <a:xfrm>
            <a:off x="1036124" y="1721899"/>
            <a:ext cx="2308990" cy="22869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CAE5F9E9-05D0-419C-836E-B4750A09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03" y="1892520"/>
            <a:ext cx="4549270" cy="454927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313BDDA5-BEE1-4BA0-96C8-E59D0603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728" r="49246" b="1"/>
          <a:stretch/>
        </p:blipFill>
        <p:spPr>
          <a:xfrm>
            <a:off x="1036124" y="4467824"/>
            <a:ext cx="2308990" cy="22869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Picture 6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400D682D-E776-4F6D-9ED3-A41289CD5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5" b="49729"/>
          <a:stretch/>
        </p:blipFill>
        <p:spPr>
          <a:xfrm>
            <a:off x="3777423" y="1727278"/>
            <a:ext cx="2308990" cy="22869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7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9607529C-D0A1-433F-8974-0ED0FA201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5" t="49729"/>
          <a:stretch/>
        </p:blipFill>
        <p:spPr>
          <a:xfrm>
            <a:off x="3777423" y="4467824"/>
            <a:ext cx="2308991" cy="22869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85CC4-3DD0-4E14-B3CE-7C4C047029DF}"/>
              </a:ext>
            </a:extLst>
          </p:cNvPr>
          <p:cNvSpPr txBox="1"/>
          <p:nvPr/>
        </p:nvSpPr>
        <p:spPr>
          <a:xfrm>
            <a:off x="1036124" y="1362100"/>
            <a:ext cx="230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Camera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48E76-3CF6-4223-8669-CEA338441D61}"/>
              </a:ext>
            </a:extLst>
          </p:cNvPr>
          <p:cNvSpPr txBox="1"/>
          <p:nvPr/>
        </p:nvSpPr>
        <p:spPr>
          <a:xfrm>
            <a:off x="1650214" y="4098492"/>
            <a:ext cx="10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18908-06D4-4070-BD8C-FE4C9A10BF57}"/>
              </a:ext>
            </a:extLst>
          </p:cNvPr>
          <p:cNvSpPr txBox="1"/>
          <p:nvPr/>
        </p:nvSpPr>
        <p:spPr>
          <a:xfrm>
            <a:off x="4390712" y="1400402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F8538-B82E-4D14-BCA8-82877790EE0F}"/>
              </a:ext>
            </a:extLst>
          </p:cNvPr>
          <p:cNvSpPr txBox="1"/>
          <p:nvPr/>
        </p:nvSpPr>
        <p:spPr>
          <a:xfrm>
            <a:off x="4419823" y="4100205"/>
            <a:ext cx="110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D0BDC-61BA-4550-BE67-3F4ECEA4751D}"/>
              </a:ext>
            </a:extLst>
          </p:cNvPr>
          <p:cNvSpPr txBox="1"/>
          <p:nvPr/>
        </p:nvSpPr>
        <p:spPr>
          <a:xfrm>
            <a:off x="7471728" y="876857"/>
            <a:ext cx="454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Quad image :142 x 142 x 1 pixels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31743B-034C-4C06-8CF2-A9CC9A4DAB3D}"/>
              </a:ext>
            </a:extLst>
          </p:cNvPr>
          <p:cNvSpPr/>
          <p:nvPr/>
        </p:nvSpPr>
        <p:spPr>
          <a:xfrm>
            <a:off x="6348816" y="4087359"/>
            <a:ext cx="941033" cy="3693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9A8DD0-8C0E-44A0-B1AE-0E52EBD0E659}"/>
              </a:ext>
            </a:extLst>
          </p:cNvPr>
          <p:cNvSpPr txBox="1"/>
          <p:nvPr/>
        </p:nvSpPr>
        <p:spPr>
          <a:xfrm>
            <a:off x="6105587" y="3756482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FFBF6-56D7-4F48-8875-C6062C3E2251}"/>
              </a:ext>
            </a:extLst>
          </p:cNvPr>
          <p:cNvSpPr txBox="1"/>
          <p:nvPr/>
        </p:nvSpPr>
        <p:spPr>
          <a:xfrm>
            <a:off x="847168" y="749263"/>
            <a:ext cx="540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Cylindrical Dummy Particle  (71 x 71 x 1 pixels)</a:t>
            </a:r>
          </a:p>
          <a:p>
            <a:pPr algn="ctr"/>
            <a:r>
              <a:rPr lang="en-US" sz="2000" dirty="0"/>
              <a:t>Length : 50.6 +- 0.1 mm, Diameter : 6.6 +- 0.3 mm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5D759-AF60-4799-84E0-0E6947FC4DD7}"/>
              </a:ext>
            </a:extLst>
          </p:cNvPr>
          <p:cNvSpPr txBox="1"/>
          <p:nvPr/>
        </p:nvSpPr>
        <p:spPr>
          <a:xfrm>
            <a:off x="7471729" y="1202383"/>
            <a:ext cx="454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Starting point for Deep Learning 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CFEE8E-AAB1-4EB2-B5F4-12AAA88FFC44}"/>
              </a:ext>
            </a:extLst>
          </p:cNvPr>
          <p:cNvCxnSpPr>
            <a:cxnSpLocks/>
          </p:cNvCxnSpPr>
          <p:nvPr/>
        </p:nvCxnSpPr>
        <p:spPr>
          <a:xfrm>
            <a:off x="820501" y="744371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">
            <a:extLst>
              <a:ext uri="{FF2B5EF4-FFF2-40B4-BE49-F238E27FC236}">
                <a16:creationId xmlns:a16="http://schemas.microsoft.com/office/drawing/2014/main" id="{7FAFE95C-E02F-47AE-96B5-A7430C23D882}"/>
              </a:ext>
            </a:extLst>
          </p:cNvPr>
          <p:cNvSpPr txBox="1"/>
          <p:nvPr/>
        </p:nvSpPr>
        <p:spPr>
          <a:xfrm>
            <a:off x="10995024" y="6415311"/>
            <a:ext cx="1196975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rgbClr val="C45911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Univ</a:t>
            </a:r>
            <a:r>
              <a:rPr lang="en-IN" sz="2400" b="1" dirty="0">
                <a:solidFill>
                  <a:srgbClr val="833C0B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.AI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E56A-19FD-4AF8-9436-BF75D63A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3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Quad Images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Particle Location &amp; Orientation Evolving with Time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C3015-A8BE-40CE-B6C3-025B5E0F055E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Training Data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C7EC54-7FA6-4F9F-9600-1690A9F08A93}"/>
              </a:ext>
            </a:extLst>
          </p:cNvPr>
          <p:cNvSpPr txBox="1"/>
          <p:nvPr/>
        </p:nvSpPr>
        <p:spPr>
          <a:xfrm rot="16200000">
            <a:off x="591965" y="3952923"/>
            <a:ext cx="1344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Disks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D4EECD-6255-4682-9494-24ABAA2F5194}"/>
              </a:ext>
            </a:extLst>
          </p:cNvPr>
          <p:cNvSpPr txBox="1"/>
          <p:nvPr/>
        </p:nvSpPr>
        <p:spPr>
          <a:xfrm rot="16200000">
            <a:off x="593836" y="5782430"/>
            <a:ext cx="1340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Cubes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641925-C1B5-49EB-AD9A-B65E7555EB66}"/>
              </a:ext>
            </a:extLst>
          </p:cNvPr>
          <p:cNvSpPr txBox="1"/>
          <p:nvPr/>
        </p:nvSpPr>
        <p:spPr>
          <a:xfrm rot="16200000">
            <a:off x="597715" y="2070555"/>
            <a:ext cx="1332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Cylinders </a:t>
            </a:r>
          </a:p>
        </p:txBody>
      </p:sp>
      <p:pic>
        <p:nvPicPr>
          <p:cNvPr id="4" name="Picture 3" descr="A picture containing person, player, game, room&#10;&#10;Description automatically generated">
            <a:extLst>
              <a:ext uri="{FF2B5EF4-FFF2-40B4-BE49-F238E27FC236}">
                <a16:creationId xmlns:a16="http://schemas.microsoft.com/office/drawing/2014/main" id="{02F442DA-C8BF-4003-B016-C188AE76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32" y="5347383"/>
            <a:ext cx="1352550" cy="1352550"/>
          </a:xfrm>
          <a:prstGeom prst="rect">
            <a:avLst/>
          </a:prstGeom>
        </p:spPr>
      </p:pic>
      <p:pic>
        <p:nvPicPr>
          <p:cNvPr id="8" name="Picture 7" descr="A picture containing night, person, lit, standing&#10;&#10;Description automatically generated">
            <a:extLst>
              <a:ext uri="{FF2B5EF4-FFF2-40B4-BE49-F238E27FC236}">
                <a16:creationId xmlns:a16="http://schemas.microsoft.com/office/drawing/2014/main" id="{2AF2B3FF-3524-4468-8089-AF837D1ED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07" y="5347383"/>
            <a:ext cx="1352550" cy="1352550"/>
          </a:xfrm>
          <a:prstGeom prst="rect">
            <a:avLst/>
          </a:prstGeom>
        </p:spPr>
      </p:pic>
      <p:pic>
        <p:nvPicPr>
          <p:cNvPr id="10" name="Picture 9" descr="A picture containing building, night, sitting, dark&#10;&#10;Description automatically generated">
            <a:extLst>
              <a:ext uri="{FF2B5EF4-FFF2-40B4-BE49-F238E27FC236}">
                <a16:creationId xmlns:a16="http://schemas.microsoft.com/office/drawing/2014/main" id="{90AC203B-6F7F-48DB-BD6C-3D16AB5B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05" y="5343413"/>
            <a:ext cx="1352550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20B62-5BC5-4AE5-9161-E8581A0D3B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80" y="5343413"/>
            <a:ext cx="1352550" cy="1352550"/>
          </a:xfrm>
          <a:prstGeom prst="rect">
            <a:avLst/>
          </a:prstGeom>
        </p:spPr>
      </p:pic>
      <p:pic>
        <p:nvPicPr>
          <p:cNvPr id="14" name="Picture 13" descr="A picture containing computer, sitting, computer, dark&#10;&#10;Description automatically generated">
            <a:extLst>
              <a:ext uri="{FF2B5EF4-FFF2-40B4-BE49-F238E27FC236}">
                <a16:creationId xmlns:a16="http://schemas.microsoft.com/office/drawing/2014/main" id="{CA450608-24D1-48B2-9DEE-43D17F68B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55" y="5343413"/>
            <a:ext cx="1352550" cy="1352550"/>
          </a:xfrm>
          <a:prstGeom prst="rect">
            <a:avLst/>
          </a:prstGeom>
        </p:spPr>
      </p:pic>
      <p:pic>
        <p:nvPicPr>
          <p:cNvPr id="18" name="Picture 17" descr="A picture containing dark, sitting, computer, person&#10;&#10;Description automatically generated">
            <a:extLst>
              <a:ext uri="{FF2B5EF4-FFF2-40B4-BE49-F238E27FC236}">
                <a16:creationId xmlns:a16="http://schemas.microsoft.com/office/drawing/2014/main" id="{86EDA5FC-CD65-4B59-92BD-EB72E592C4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3" y="5343413"/>
            <a:ext cx="1352550" cy="1352550"/>
          </a:xfrm>
          <a:prstGeom prst="rect">
            <a:avLst/>
          </a:prstGeom>
        </p:spPr>
      </p:pic>
      <p:pic>
        <p:nvPicPr>
          <p:cNvPr id="22" name="Picture 21" descr="A picture containing dark, sitting, computer, person&#10;&#10;Description automatically generated">
            <a:extLst>
              <a:ext uri="{FF2B5EF4-FFF2-40B4-BE49-F238E27FC236}">
                <a16:creationId xmlns:a16="http://schemas.microsoft.com/office/drawing/2014/main" id="{C61ACF81-44CE-4A67-8E34-23BB72B92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91" y="5342999"/>
            <a:ext cx="1352550" cy="1352550"/>
          </a:xfrm>
          <a:prstGeom prst="rect">
            <a:avLst/>
          </a:prstGeom>
        </p:spPr>
      </p:pic>
      <p:pic>
        <p:nvPicPr>
          <p:cNvPr id="26" name="Picture 25" descr="A picture containing computer, monitor, sitting, screen&#10;&#10;Description automatically generated">
            <a:extLst>
              <a:ext uri="{FF2B5EF4-FFF2-40B4-BE49-F238E27FC236}">
                <a16:creationId xmlns:a16="http://schemas.microsoft.com/office/drawing/2014/main" id="{8F7AE8B1-F5C6-4CB9-BF5B-38DAC322A2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32" y="1636986"/>
            <a:ext cx="1352550" cy="1352550"/>
          </a:xfrm>
          <a:prstGeom prst="rect">
            <a:avLst/>
          </a:prstGeom>
        </p:spPr>
      </p:pic>
      <p:pic>
        <p:nvPicPr>
          <p:cNvPr id="32" name="Picture 31" descr="A picture containing building, photo, person, mirror&#10;&#10;Description automatically generated">
            <a:extLst>
              <a:ext uri="{FF2B5EF4-FFF2-40B4-BE49-F238E27FC236}">
                <a16:creationId xmlns:a16="http://schemas.microsoft.com/office/drawing/2014/main" id="{9A40A7A6-03FD-4584-94A5-170E84815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07" y="1636986"/>
            <a:ext cx="1352550" cy="1352550"/>
          </a:xfrm>
          <a:prstGeom prst="rect">
            <a:avLst/>
          </a:prstGeom>
        </p:spPr>
      </p:pic>
      <p:pic>
        <p:nvPicPr>
          <p:cNvPr id="36" name="Picture 35" descr="A picture containing photo, sitting, person, person&#10;&#10;Description automatically generated">
            <a:extLst>
              <a:ext uri="{FF2B5EF4-FFF2-40B4-BE49-F238E27FC236}">
                <a16:creationId xmlns:a16="http://schemas.microsoft.com/office/drawing/2014/main" id="{5A994843-A949-40CF-83DE-623540315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5" y="1635001"/>
            <a:ext cx="1352550" cy="1352550"/>
          </a:xfrm>
          <a:prstGeom prst="rect">
            <a:avLst/>
          </a:prstGeom>
        </p:spPr>
      </p:pic>
      <p:pic>
        <p:nvPicPr>
          <p:cNvPr id="40" name="Picture 39" descr="A picture containing meter, sitting, person, hand&#10;&#10;Description automatically generated">
            <a:extLst>
              <a:ext uri="{FF2B5EF4-FFF2-40B4-BE49-F238E27FC236}">
                <a16:creationId xmlns:a16="http://schemas.microsoft.com/office/drawing/2014/main" id="{1EA811FE-1B4A-43D6-998E-EB37E60F6D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92" y="1635001"/>
            <a:ext cx="1352550" cy="1352550"/>
          </a:xfrm>
          <a:prstGeom prst="rect">
            <a:avLst/>
          </a:prstGeom>
        </p:spPr>
      </p:pic>
      <p:pic>
        <p:nvPicPr>
          <p:cNvPr id="44" name="Picture 43" descr="A picture containing meter, player, clock, person&#10;&#10;Description automatically generated">
            <a:extLst>
              <a:ext uri="{FF2B5EF4-FFF2-40B4-BE49-F238E27FC236}">
                <a16:creationId xmlns:a16="http://schemas.microsoft.com/office/drawing/2014/main" id="{A919B274-D2FA-4C0F-8F5B-CDB7C09FE8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55" y="1635001"/>
            <a:ext cx="1352550" cy="1352550"/>
          </a:xfrm>
          <a:prstGeom prst="rect">
            <a:avLst/>
          </a:prstGeom>
        </p:spPr>
      </p:pic>
      <p:pic>
        <p:nvPicPr>
          <p:cNvPr id="46" name="Picture 45" descr="A picture containing ball, player, device, bat&#10;&#10;Description automatically generated">
            <a:extLst>
              <a:ext uri="{FF2B5EF4-FFF2-40B4-BE49-F238E27FC236}">
                <a16:creationId xmlns:a16="http://schemas.microsoft.com/office/drawing/2014/main" id="{36FA75AC-0D4A-460D-A157-333E428449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3" y="1635001"/>
            <a:ext cx="1352550" cy="1352550"/>
          </a:xfrm>
          <a:prstGeom prst="rect">
            <a:avLst/>
          </a:prstGeom>
        </p:spPr>
      </p:pic>
      <p:pic>
        <p:nvPicPr>
          <p:cNvPr id="50" name="Picture 49" descr="A picture containing playing, grass, person, player&#10;&#10;Description automatically generated">
            <a:extLst>
              <a:ext uri="{FF2B5EF4-FFF2-40B4-BE49-F238E27FC236}">
                <a16:creationId xmlns:a16="http://schemas.microsoft.com/office/drawing/2014/main" id="{61C9B869-D251-44AF-8B41-ED0CAA3F7D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38" y="1635001"/>
            <a:ext cx="1352550" cy="1352550"/>
          </a:xfrm>
          <a:prstGeom prst="rect">
            <a:avLst/>
          </a:prstGeom>
        </p:spPr>
      </p:pic>
      <p:pic>
        <p:nvPicPr>
          <p:cNvPr id="52" name="Picture 51" descr="A picture containing device&#10;&#10;Description automatically generated">
            <a:extLst>
              <a:ext uri="{FF2B5EF4-FFF2-40B4-BE49-F238E27FC236}">
                <a16:creationId xmlns:a16="http://schemas.microsoft.com/office/drawing/2014/main" id="{40D980DC-8EE0-4A92-8B1B-7E69B56CB1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32" y="3503342"/>
            <a:ext cx="1352550" cy="1352550"/>
          </a:xfrm>
          <a:prstGeom prst="rect">
            <a:avLst/>
          </a:prstGeom>
        </p:spPr>
      </p:pic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D87B65F-5A44-4BFE-BB77-BE67AA10D6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07" y="3511622"/>
            <a:ext cx="1352550" cy="1352550"/>
          </a:xfrm>
          <a:prstGeom prst="rect">
            <a:avLst/>
          </a:prstGeom>
        </p:spPr>
      </p:pic>
      <p:pic>
        <p:nvPicPr>
          <p:cNvPr id="60" name="Picture 59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077BA16B-2BB0-4D2B-8C4C-928D5F0C36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92" y="3503342"/>
            <a:ext cx="1352550" cy="1352550"/>
          </a:xfrm>
          <a:prstGeom prst="rect">
            <a:avLst/>
          </a:prstGeom>
        </p:spPr>
      </p:pic>
      <p:pic>
        <p:nvPicPr>
          <p:cNvPr id="64" name="Picture 63" descr="A picture containing meter&#10;&#10;Description automatically generated">
            <a:extLst>
              <a:ext uri="{FF2B5EF4-FFF2-40B4-BE49-F238E27FC236}">
                <a16:creationId xmlns:a16="http://schemas.microsoft.com/office/drawing/2014/main" id="{81DDA8AB-CED0-4887-9982-FA35B604E7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5" y="3503342"/>
            <a:ext cx="1352550" cy="1352550"/>
          </a:xfrm>
          <a:prstGeom prst="rect">
            <a:avLst/>
          </a:prstGeom>
        </p:spPr>
      </p:pic>
      <p:pic>
        <p:nvPicPr>
          <p:cNvPr id="68" name="Picture 67" descr="A picture containing meter&#10;&#10;Description automatically generated">
            <a:extLst>
              <a:ext uri="{FF2B5EF4-FFF2-40B4-BE49-F238E27FC236}">
                <a16:creationId xmlns:a16="http://schemas.microsoft.com/office/drawing/2014/main" id="{08A734B6-6566-4B17-9FC6-CE2344DBFE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555" y="3503342"/>
            <a:ext cx="1352550" cy="1352550"/>
          </a:xfrm>
          <a:prstGeom prst="rect">
            <a:avLst/>
          </a:prstGeom>
        </p:spPr>
      </p:pic>
      <p:pic>
        <p:nvPicPr>
          <p:cNvPr id="70" name="Picture 69" descr="A picture containing mask&#10;&#10;Description automatically generated">
            <a:extLst>
              <a:ext uri="{FF2B5EF4-FFF2-40B4-BE49-F238E27FC236}">
                <a16:creationId xmlns:a16="http://schemas.microsoft.com/office/drawing/2014/main" id="{892D6C6A-1ABE-403E-A41B-A1A05DAD17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3" y="3503342"/>
            <a:ext cx="1352550" cy="1352550"/>
          </a:xfrm>
          <a:prstGeom prst="rect">
            <a:avLst/>
          </a:prstGeom>
        </p:spPr>
      </p:pic>
      <p:pic>
        <p:nvPicPr>
          <p:cNvPr id="72" name="Picture 71" descr="A close up of a mask&#10;&#10;Description automatically generated">
            <a:extLst>
              <a:ext uri="{FF2B5EF4-FFF2-40B4-BE49-F238E27FC236}">
                <a16:creationId xmlns:a16="http://schemas.microsoft.com/office/drawing/2014/main" id="{752C8A3E-F38D-4571-9653-A434D62A82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38" y="3503342"/>
            <a:ext cx="1352550" cy="13525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59F0C1-A9D5-4D22-B396-EDFD5977DCAD}"/>
              </a:ext>
            </a:extLst>
          </p:cNvPr>
          <p:cNvCxnSpPr>
            <a:cxnSpLocks/>
          </p:cNvCxnSpPr>
          <p:nvPr/>
        </p:nvCxnSpPr>
        <p:spPr>
          <a:xfrm>
            <a:off x="820501" y="1224431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986EB8-D69E-46EE-9502-212533EA1251}"/>
              </a:ext>
            </a:extLst>
          </p:cNvPr>
          <p:cNvSpPr txBox="1"/>
          <p:nvPr/>
        </p:nvSpPr>
        <p:spPr>
          <a:xfrm>
            <a:off x="1494931" y="1243874"/>
            <a:ext cx="1029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Cylinder : Diameter 6.6 ± 0.3 mm; length 50.6 ± 0.1 mm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72B58F-6095-47DA-8BC0-B9B173450A45}"/>
              </a:ext>
            </a:extLst>
          </p:cNvPr>
          <p:cNvSpPr txBox="1"/>
          <p:nvPr/>
        </p:nvSpPr>
        <p:spPr>
          <a:xfrm>
            <a:off x="1494931" y="3119587"/>
            <a:ext cx="1029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Disk : Diameter 49.0 mm; Thickness 6.2 mm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3ADF9B-E50A-47F0-8A8A-3E8D61C7FDCF}"/>
              </a:ext>
            </a:extLst>
          </p:cNvPr>
          <p:cNvCxnSpPr>
            <a:cxnSpLocks/>
          </p:cNvCxnSpPr>
          <p:nvPr/>
        </p:nvCxnSpPr>
        <p:spPr>
          <a:xfrm>
            <a:off x="820502" y="3064527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28FE3D-B5EB-4A70-9B58-A13E117D84E0}"/>
              </a:ext>
            </a:extLst>
          </p:cNvPr>
          <p:cNvCxnSpPr>
            <a:cxnSpLocks/>
          </p:cNvCxnSpPr>
          <p:nvPr/>
        </p:nvCxnSpPr>
        <p:spPr>
          <a:xfrm>
            <a:off x="838200" y="4937772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5A41AF-EB86-429A-AFB3-59DA00CB86AD}"/>
              </a:ext>
            </a:extLst>
          </p:cNvPr>
          <p:cNvSpPr txBox="1"/>
          <p:nvPr/>
        </p:nvSpPr>
        <p:spPr>
          <a:xfrm>
            <a:off x="1494931" y="5004067"/>
            <a:ext cx="1029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Cubes : Length 7.8, 8.1 and 12.9 mm ± 0.4mm</a:t>
            </a:r>
          </a:p>
        </p:txBody>
      </p:sp>
    </p:spTree>
    <p:extLst>
      <p:ext uri="{BB962C8B-B14F-4D97-AF65-F5344CB8AC3E}">
        <p14:creationId xmlns:p14="http://schemas.microsoft.com/office/powerpoint/2010/main" val="39706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30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9B6F-AEEF-463E-B7B9-2957183C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3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Goals :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E8ABE-BB7E-431C-ABD0-8554AD2DFF2B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F99FC-F7B5-4C47-B0A2-9A11ACEF4D6E}"/>
              </a:ext>
            </a:extLst>
          </p:cNvPr>
          <p:cNvSpPr txBox="1"/>
          <p:nvPr/>
        </p:nvSpPr>
        <p:spPr>
          <a:xfrm>
            <a:off x="1146941" y="1189761"/>
            <a:ext cx="10812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 protect communities from firebrand ignition, it is critical to understand the shape, size and characteristics of firebrand shower.</a:t>
            </a:r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FA0E6D-B0CE-4840-9AD7-D0EE87C8666C}"/>
              </a:ext>
            </a:extLst>
          </p:cNvPr>
          <p:cNvSpPr txBox="1">
            <a:spLocks/>
          </p:cNvSpPr>
          <p:nvPr/>
        </p:nvSpPr>
        <p:spPr>
          <a:xfrm>
            <a:off x="838200" y="2475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691B9-0AFE-4359-A111-7002EBE7ECCA}"/>
              </a:ext>
            </a:extLst>
          </p:cNvPr>
          <p:cNvSpPr txBox="1"/>
          <p:nvPr/>
        </p:nvSpPr>
        <p:spPr>
          <a:xfrm>
            <a:off x="1379855" y="3451103"/>
            <a:ext cx="10166031" cy="328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CNN trained on video images collected from a system of four cameras accurately classify firebrands (as cylindrical, spherical or disk-shaped firebrands)</a:t>
            </a:r>
            <a:endParaRPr lang="en-US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CNN combine image and non-image data with regression techniques to predict firebrand volume, length, width, height, orientation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r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otation angles (3)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442F78EF-8485-4604-B2CD-9C50A343C3B4}"/>
              </a:ext>
            </a:extLst>
          </p:cNvPr>
          <p:cNvSpPr txBox="1"/>
          <p:nvPr/>
        </p:nvSpPr>
        <p:spPr>
          <a:xfrm>
            <a:off x="10995024" y="6415311"/>
            <a:ext cx="1196975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rgbClr val="C45911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Univ</a:t>
            </a:r>
            <a:r>
              <a:rPr lang="en-IN" sz="2400" b="1" dirty="0">
                <a:solidFill>
                  <a:srgbClr val="833C0B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.AI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89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9ED-F791-43CC-BCE9-362CA606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04" y="11377"/>
            <a:ext cx="5227103" cy="89762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Firebrands: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DCCE7-B93A-4931-8FFA-A42BDCCB95BF}"/>
              </a:ext>
            </a:extLst>
          </p:cNvPr>
          <p:cNvSpPr/>
          <p:nvPr/>
        </p:nvSpPr>
        <p:spPr>
          <a:xfrm>
            <a:off x="5120654" y="681808"/>
            <a:ext cx="6834323" cy="61341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03AE0-3632-4670-B2BF-4BA39F3C090E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it a Disk, Sphere or Cylinder?</a:t>
            </a:r>
          </a:p>
        </p:txBody>
      </p:sp>
      <p:pic>
        <p:nvPicPr>
          <p:cNvPr id="4" name="Google Shape;230;g1078bfbda63_2_12">
            <a:extLst>
              <a:ext uri="{FF2B5EF4-FFF2-40B4-BE49-F238E27FC236}">
                <a16:creationId xmlns:a16="http://schemas.microsoft.com/office/drawing/2014/main" id="{EF40CC85-8BC5-493B-82F9-25075F2A7E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854" t="5416" r="2428" b="8219"/>
          <a:stretch/>
        </p:blipFill>
        <p:spPr>
          <a:xfrm>
            <a:off x="1488121" y="1332562"/>
            <a:ext cx="2424419" cy="244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7;g1078bfbda63_2_94">
            <a:extLst>
              <a:ext uri="{FF2B5EF4-FFF2-40B4-BE49-F238E27FC236}">
                <a16:creationId xmlns:a16="http://schemas.microsoft.com/office/drawing/2014/main" id="{BCA019F7-5A05-4266-9202-CA61245DE6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761" t="16514" r="65706" b="1376"/>
          <a:stretch/>
        </p:blipFill>
        <p:spPr>
          <a:xfrm>
            <a:off x="6025609" y="984719"/>
            <a:ext cx="1901868" cy="187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4;g1078bfbda63_6_9">
            <a:extLst>
              <a:ext uri="{FF2B5EF4-FFF2-40B4-BE49-F238E27FC236}">
                <a16:creationId xmlns:a16="http://schemas.microsoft.com/office/drawing/2014/main" id="{ADD79A99-A193-4144-ACBA-BF474341AF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760" t="16514" r="65924" b="1377"/>
          <a:stretch/>
        </p:blipFill>
        <p:spPr>
          <a:xfrm>
            <a:off x="6025610" y="2917981"/>
            <a:ext cx="1887424" cy="18770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061E6-7399-48BD-BC62-3BC22F616DC7}"/>
              </a:ext>
            </a:extLst>
          </p:cNvPr>
          <p:cNvSpPr txBox="1"/>
          <p:nvPr/>
        </p:nvSpPr>
        <p:spPr>
          <a:xfrm>
            <a:off x="1079393" y="642752"/>
            <a:ext cx="3194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Modified </a:t>
            </a:r>
            <a:r>
              <a:rPr lang="en-US" sz="2000" dirty="0" err="1"/>
              <a:t>LeNET</a:t>
            </a:r>
            <a:r>
              <a:rPr lang="en-US" sz="2000" dirty="0"/>
              <a:t> Architecture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Test Accuracy : 0.95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A5F38-6CF1-41D4-AD02-52C0594C906E}"/>
              </a:ext>
            </a:extLst>
          </p:cNvPr>
          <p:cNvSpPr txBox="1"/>
          <p:nvPr/>
        </p:nvSpPr>
        <p:spPr>
          <a:xfrm>
            <a:off x="1677158" y="3772357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          Cube      Sph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DC3CE-2A28-47D9-AD95-D6BFBC0E05D2}"/>
              </a:ext>
            </a:extLst>
          </p:cNvPr>
          <p:cNvSpPr txBox="1"/>
          <p:nvPr/>
        </p:nvSpPr>
        <p:spPr>
          <a:xfrm rot="16200000">
            <a:off x="253865" y="238842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        Cube        Cyl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8B7A38-5BA2-4B36-9EFD-647885FF186A}"/>
              </a:ext>
            </a:extLst>
          </p:cNvPr>
          <p:cNvCxnSpPr/>
          <p:nvPr/>
        </p:nvCxnSpPr>
        <p:spPr>
          <a:xfrm>
            <a:off x="2288262" y="1381610"/>
            <a:ext cx="0" cy="23829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8279DC-DEF3-46C3-A508-279925654094}"/>
              </a:ext>
            </a:extLst>
          </p:cNvPr>
          <p:cNvCxnSpPr/>
          <p:nvPr/>
        </p:nvCxnSpPr>
        <p:spPr>
          <a:xfrm>
            <a:off x="3087017" y="1381610"/>
            <a:ext cx="0" cy="23829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6E564A-E4F0-4EFC-84C8-58E3FC7B20CD}"/>
              </a:ext>
            </a:extLst>
          </p:cNvPr>
          <p:cNvCxnSpPr/>
          <p:nvPr/>
        </p:nvCxnSpPr>
        <p:spPr>
          <a:xfrm flipH="1">
            <a:off x="1488122" y="2171244"/>
            <a:ext cx="2385471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A9F36D-8E88-4104-96B9-353D12A6F401}"/>
              </a:ext>
            </a:extLst>
          </p:cNvPr>
          <p:cNvCxnSpPr/>
          <p:nvPr/>
        </p:nvCxnSpPr>
        <p:spPr>
          <a:xfrm flipH="1">
            <a:off x="1488121" y="2961324"/>
            <a:ext cx="238547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237;g1078bfbda63_2_94">
            <a:extLst>
              <a:ext uri="{FF2B5EF4-FFF2-40B4-BE49-F238E27FC236}">
                <a16:creationId xmlns:a16="http://schemas.microsoft.com/office/drawing/2014/main" id="{034B753D-708A-4032-A57C-D9EACCBE1D0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71685" t="16514" r="-1" b="1543"/>
          <a:stretch/>
        </p:blipFill>
        <p:spPr>
          <a:xfrm>
            <a:off x="9948896" y="984721"/>
            <a:ext cx="1887424" cy="18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7;g1078bfbda63_2_94">
            <a:extLst>
              <a:ext uri="{FF2B5EF4-FFF2-40B4-BE49-F238E27FC236}">
                <a16:creationId xmlns:a16="http://schemas.microsoft.com/office/drawing/2014/main" id="{51FFFEEE-9CEF-4CBF-BD5E-A0CE519CE62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8404" t="16513" r="33280" b="1542"/>
          <a:stretch/>
        </p:blipFill>
        <p:spPr>
          <a:xfrm>
            <a:off x="7972492" y="984720"/>
            <a:ext cx="1887423" cy="1873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2F7EA0-5745-4B4F-A5C2-01DFD94316A2}"/>
              </a:ext>
            </a:extLst>
          </p:cNvPr>
          <p:cNvSpPr txBox="1"/>
          <p:nvPr/>
        </p:nvSpPr>
        <p:spPr>
          <a:xfrm rot="16200000">
            <a:off x="4625493" y="1435998"/>
            <a:ext cx="19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: Cylinder</a:t>
            </a:r>
          </a:p>
          <a:p>
            <a:pPr algn="ctr"/>
            <a:r>
              <a:rPr lang="en-US" dirty="0"/>
              <a:t>Predicted : Sphere</a:t>
            </a:r>
          </a:p>
          <a:p>
            <a:pPr algn="ctr"/>
            <a:r>
              <a:rPr lang="en-US" dirty="0"/>
              <a:t>85 % </a:t>
            </a:r>
          </a:p>
        </p:txBody>
      </p:sp>
      <p:pic>
        <p:nvPicPr>
          <p:cNvPr id="23" name="Google Shape;254;g1078bfbda63_6_9">
            <a:extLst>
              <a:ext uri="{FF2B5EF4-FFF2-40B4-BE49-F238E27FC236}">
                <a16:creationId xmlns:a16="http://schemas.microsoft.com/office/drawing/2014/main" id="{327640E4-E278-44E1-9FE2-EBF5122A304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38745" t="16514" r="32905" b="1543"/>
          <a:stretch/>
        </p:blipFill>
        <p:spPr>
          <a:xfrm>
            <a:off x="8004924" y="2917982"/>
            <a:ext cx="1889675" cy="18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4;g1078bfbda63_6_9">
            <a:extLst>
              <a:ext uri="{FF2B5EF4-FFF2-40B4-BE49-F238E27FC236}">
                <a16:creationId xmlns:a16="http://schemas.microsoft.com/office/drawing/2014/main" id="{F5E5E2B3-EE0B-4B01-B72F-5312436F943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71684" t="16514" b="1952"/>
          <a:stretch/>
        </p:blipFill>
        <p:spPr>
          <a:xfrm>
            <a:off x="9948896" y="2917982"/>
            <a:ext cx="1887424" cy="186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D5D5A7-A54E-4193-B8AD-222DE9261D4D}"/>
              </a:ext>
            </a:extLst>
          </p:cNvPr>
          <p:cNvSpPr txBox="1"/>
          <p:nvPr/>
        </p:nvSpPr>
        <p:spPr>
          <a:xfrm>
            <a:off x="6606750" y="681808"/>
            <a:ext cx="48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                Backpropagation            Grad-CAM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AC79D-7545-4D15-8310-7EB1CECCEE42}"/>
              </a:ext>
            </a:extLst>
          </p:cNvPr>
          <p:cNvSpPr txBox="1"/>
          <p:nvPr/>
        </p:nvSpPr>
        <p:spPr>
          <a:xfrm rot="16200000">
            <a:off x="4605605" y="3363927"/>
            <a:ext cx="19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: Cylinder</a:t>
            </a:r>
          </a:p>
          <a:p>
            <a:pPr algn="ctr"/>
            <a:r>
              <a:rPr lang="en-US" dirty="0"/>
              <a:t>Predicted : Sphere</a:t>
            </a:r>
          </a:p>
          <a:p>
            <a:pPr algn="ctr"/>
            <a:r>
              <a:rPr lang="en-US" dirty="0"/>
              <a:t>7 %</a:t>
            </a:r>
          </a:p>
        </p:txBody>
      </p:sp>
      <p:pic>
        <p:nvPicPr>
          <p:cNvPr id="28" name="Google Shape;247;g1078bfbda63_6_0">
            <a:extLst>
              <a:ext uri="{FF2B5EF4-FFF2-40B4-BE49-F238E27FC236}">
                <a16:creationId xmlns:a16="http://schemas.microsoft.com/office/drawing/2014/main" id="{A21AF6D5-F059-40D1-A3C2-1EDB32570F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4944" t="16514" r="66486"/>
          <a:stretch/>
        </p:blipFill>
        <p:spPr>
          <a:xfrm>
            <a:off x="6025609" y="4851240"/>
            <a:ext cx="1887424" cy="190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47;g1078bfbda63_6_0">
            <a:extLst>
              <a:ext uri="{FF2B5EF4-FFF2-40B4-BE49-F238E27FC236}">
                <a16:creationId xmlns:a16="http://schemas.microsoft.com/office/drawing/2014/main" id="{D96B1484-6BA2-4788-9FB8-3C2E2F32DCC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38307" t="16514" r="33539"/>
          <a:stretch/>
        </p:blipFill>
        <p:spPr>
          <a:xfrm>
            <a:off x="8004925" y="4851241"/>
            <a:ext cx="1859996" cy="190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47;g1078bfbda63_6_0">
            <a:extLst>
              <a:ext uri="{FF2B5EF4-FFF2-40B4-BE49-F238E27FC236}">
                <a16:creationId xmlns:a16="http://schemas.microsoft.com/office/drawing/2014/main" id="{8AAFA910-D90B-47C8-9DFD-21D32F274D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71728" t="16514"/>
          <a:stretch/>
        </p:blipFill>
        <p:spPr>
          <a:xfrm>
            <a:off x="9969916" y="4851241"/>
            <a:ext cx="1867810" cy="1908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8A3EF2-2B23-42A6-AD63-C6CE71A3C723}"/>
              </a:ext>
            </a:extLst>
          </p:cNvPr>
          <p:cNvSpPr txBox="1"/>
          <p:nvPr/>
        </p:nvSpPr>
        <p:spPr>
          <a:xfrm rot="16200000">
            <a:off x="4640811" y="5328720"/>
            <a:ext cx="19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: Cylinder</a:t>
            </a:r>
          </a:p>
          <a:p>
            <a:pPr algn="ctr"/>
            <a:r>
              <a:rPr lang="en-US" dirty="0"/>
              <a:t>Predicted : Cube</a:t>
            </a:r>
          </a:p>
          <a:p>
            <a:pPr algn="ctr"/>
            <a:r>
              <a:rPr lang="en-US" dirty="0"/>
              <a:t>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F2AC70-9207-49A6-891E-E1B7FF125E4B}"/>
              </a:ext>
            </a:extLst>
          </p:cNvPr>
          <p:cNvSpPr txBox="1"/>
          <p:nvPr/>
        </p:nvSpPr>
        <p:spPr>
          <a:xfrm>
            <a:off x="5521239" y="150054"/>
            <a:ext cx="663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Which Images are Mis-classified (5 %)?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3D5BE6-CC4C-4FD1-9CD9-D78A2CC68045}"/>
              </a:ext>
            </a:extLst>
          </p:cNvPr>
          <p:cNvSpPr/>
          <p:nvPr/>
        </p:nvSpPr>
        <p:spPr>
          <a:xfrm>
            <a:off x="5120654" y="2851172"/>
            <a:ext cx="6834323" cy="91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85814-1228-417E-96B2-99A945419D60}"/>
              </a:ext>
            </a:extLst>
          </p:cNvPr>
          <p:cNvSpPr/>
          <p:nvPr/>
        </p:nvSpPr>
        <p:spPr>
          <a:xfrm>
            <a:off x="5120654" y="4790419"/>
            <a:ext cx="6834323" cy="91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5653E-4039-47D8-8E31-8664FD1CE3E1}"/>
              </a:ext>
            </a:extLst>
          </p:cNvPr>
          <p:cNvSpPr/>
          <p:nvPr/>
        </p:nvSpPr>
        <p:spPr>
          <a:xfrm>
            <a:off x="5120653" y="6724330"/>
            <a:ext cx="6834323" cy="91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A6893E-03CB-4ACE-846E-A3B1542C7DA1}"/>
              </a:ext>
            </a:extLst>
          </p:cNvPr>
          <p:cNvSpPr/>
          <p:nvPr/>
        </p:nvSpPr>
        <p:spPr>
          <a:xfrm rot="16200000">
            <a:off x="4891341" y="3710290"/>
            <a:ext cx="6134150" cy="771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3AE0B0-1F9F-4FAC-B502-82779308BD87}"/>
              </a:ext>
            </a:extLst>
          </p:cNvPr>
          <p:cNvSpPr/>
          <p:nvPr/>
        </p:nvSpPr>
        <p:spPr>
          <a:xfrm rot="16200000">
            <a:off x="6830917" y="3736974"/>
            <a:ext cx="6134150" cy="771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E0C758-8FA9-46F4-AAE9-334CE6A1CBAC}"/>
              </a:ext>
            </a:extLst>
          </p:cNvPr>
          <p:cNvSpPr txBox="1"/>
          <p:nvPr/>
        </p:nvSpPr>
        <p:spPr>
          <a:xfrm>
            <a:off x="910484" y="4110159"/>
            <a:ext cx="42554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Challenge : Design Input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Channel Quad Image?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Mutli</a:t>
            </a:r>
            <a:r>
              <a:rPr lang="en-US" sz="2000" dirty="0"/>
              <a:t>-Channel (20) Image?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Organizing Video Data?</a:t>
            </a:r>
          </a:p>
          <a:p>
            <a:r>
              <a:rPr lang="en-US" sz="2400" u="sng" dirty="0"/>
              <a:t>Exploratory Studies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Data Augmentation, Regularization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MobileNet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, Transfer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PyTorch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LambdaCallbacks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FEC561-5718-4C1B-B0AB-A257996496CB}"/>
              </a:ext>
            </a:extLst>
          </p:cNvPr>
          <p:cNvSpPr txBox="1"/>
          <p:nvPr/>
        </p:nvSpPr>
        <p:spPr>
          <a:xfrm rot="16200000">
            <a:off x="452177" y="2336617"/>
            <a:ext cx="12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Labels </a:t>
            </a:r>
          </a:p>
        </p:txBody>
      </p:sp>
    </p:spTree>
    <p:extLst>
      <p:ext uri="{BB962C8B-B14F-4D97-AF65-F5344CB8AC3E}">
        <p14:creationId xmlns:p14="http://schemas.microsoft.com/office/powerpoint/2010/main" val="36652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2" grpId="0"/>
      <p:bldP spid="26" grpId="0"/>
      <p:bldP spid="27" grpId="0"/>
      <p:bldP spid="32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84">
            <a:extLst>
              <a:ext uri="{FF2B5EF4-FFF2-40B4-BE49-F238E27FC236}">
                <a16:creationId xmlns:a16="http://schemas.microsoft.com/office/drawing/2014/main" id="{C269619F-807D-4111-8BA1-F48CC237031B}"/>
              </a:ext>
            </a:extLst>
          </p:cNvPr>
          <p:cNvSpPr/>
          <p:nvPr/>
        </p:nvSpPr>
        <p:spPr>
          <a:xfrm>
            <a:off x="6195296" y="786109"/>
            <a:ext cx="5781685" cy="3170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D19D44F-A26C-4A76-8DD8-3F6F383AB60D}"/>
              </a:ext>
            </a:extLst>
          </p:cNvPr>
          <p:cNvGrpSpPr/>
          <p:nvPr/>
        </p:nvGrpSpPr>
        <p:grpSpPr>
          <a:xfrm>
            <a:off x="6217688" y="3988035"/>
            <a:ext cx="5458193" cy="2777170"/>
            <a:chOff x="6217688" y="4044597"/>
            <a:chExt cx="5458193" cy="2777170"/>
          </a:xfrm>
        </p:grpSpPr>
        <p:pic>
          <p:nvPicPr>
            <p:cNvPr id="11" name="Google Shape;276;g1078c0febba_0_0">
              <a:extLst>
                <a:ext uri="{FF2B5EF4-FFF2-40B4-BE49-F238E27FC236}">
                  <a16:creationId xmlns:a16="http://schemas.microsoft.com/office/drawing/2014/main" id="{FBAC60B3-FAE9-49E3-8CD8-EC923BEB0B8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27" t="5391" b="4087"/>
            <a:stretch/>
          </p:blipFill>
          <p:spPr>
            <a:xfrm>
              <a:off x="6589540" y="4044597"/>
              <a:ext cx="5086341" cy="2777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5EC31FA-8910-41D6-BBA4-1FDC63F12C00}"/>
                </a:ext>
              </a:extLst>
            </p:cNvPr>
            <p:cNvSpPr txBox="1"/>
            <p:nvPr/>
          </p:nvSpPr>
          <p:spPr>
            <a:xfrm rot="16200000">
              <a:off x="5537117" y="5137702"/>
              <a:ext cx="18228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Error (cm^3)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26E8D2-23E1-45DA-8D61-5FAE819706B2}"/>
                </a:ext>
              </a:extLst>
            </p:cNvPr>
            <p:cNvSpPr txBox="1"/>
            <p:nvPr/>
          </p:nvSpPr>
          <p:spPr>
            <a:xfrm>
              <a:off x="10673362" y="6180997"/>
              <a:ext cx="10025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Count 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F80BE29-87A4-44F2-901F-D16313A96767}"/>
                </a:ext>
              </a:extLst>
            </p:cNvPr>
            <p:cNvSpPr txBox="1"/>
            <p:nvPr/>
          </p:nvSpPr>
          <p:spPr>
            <a:xfrm>
              <a:off x="8715101" y="4077505"/>
              <a:ext cx="15211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</a:rPr>
                <a:t>Test Data</a:t>
              </a:r>
            </a:p>
          </p:txBody>
        </p:sp>
      </p:grpSp>
      <p:pic>
        <p:nvPicPr>
          <p:cNvPr id="66" name="Google Shape;262;g1077c99cc77_0_0">
            <a:extLst>
              <a:ext uri="{FF2B5EF4-FFF2-40B4-BE49-F238E27FC236}">
                <a16:creationId xmlns:a16="http://schemas.microsoft.com/office/drawing/2014/main" id="{3B058702-B568-479B-903D-47476A60C44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8341"/>
          <a:stretch/>
        </p:blipFill>
        <p:spPr>
          <a:xfrm>
            <a:off x="1528288" y="1284436"/>
            <a:ext cx="3657600" cy="233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77c99cc77_0_0"/>
          <p:cNvSpPr txBox="1">
            <a:spLocks noGrp="1"/>
          </p:cNvSpPr>
          <p:nvPr>
            <p:ph type="body" idx="1"/>
          </p:nvPr>
        </p:nvSpPr>
        <p:spPr>
          <a:xfrm rot="-5400000">
            <a:off x="-2086825" y="3277425"/>
            <a:ext cx="4930800" cy="53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Mixed Data Regression Analysis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65" name="Google Shape;265;g1077c99cc77_0_0"/>
          <p:cNvSpPr txBox="1"/>
          <p:nvPr/>
        </p:nvSpPr>
        <p:spPr>
          <a:xfrm>
            <a:off x="2863483" y="1721932"/>
            <a:ext cx="22506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CNN Model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R2 score = 0.80</a:t>
            </a:r>
            <a:endParaRPr sz="26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077c99cc77_0_0"/>
          <p:cNvSpPr txBox="1"/>
          <p:nvPr/>
        </p:nvSpPr>
        <p:spPr>
          <a:xfrm>
            <a:off x="1112100" y="3892375"/>
            <a:ext cx="3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8CBD840-BF82-4450-A868-32BE9786C179}"/>
              </a:ext>
            </a:extLst>
          </p:cNvPr>
          <p:cNvSpPr txBox="1"/>
          <p:nvPr/>
        </p:nvSpPr>
        <p:spPr>
          <a:xfrm>
            <a:off x="2732396" y="3425030"/>
            <a:ext cx="176888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Volume (cm^3)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82DE736-0C2E-4CB0-B60D-79DD3AC7A9C9}"/>
              </a:ext>
            </a:extLst>
          </p:cNvPr>
          <p:cNvSpPr txBox="1">
            <a:spLocks/>
          </p:cNvSpPr>
          <p:nvPr/>
        </p:nvSpPr>
        <p:spPr>
          <a:xfrm>
            <a:off x="838200" y="36233"/>
            <a:ext cx="113538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Estimating Volume of Firebrands from Images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07801F-57AE-42C5-9E96-F9F859B9EE89}"/>
              </a:ext>
            </a:extLst>
          </p:cNvPr>
          <p:cNvCxnSpPr>
            <a:cxnSpLocks/>
          </p:cNvCxnSpPr>
          <p:nvPr/>
        </p:nvCxnSpPr>
        <p:spPr>
          <a:xfrm>
            <a:off x="820501" y="707795"/>
            <a:ext cx="1137149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">
            <a:extLst>
              <a:ext uri="{FF2B5EF4-FFF2-40B4-BE49-F238E27FC236}">
                <a16:creationId xmlns:a16="http://schemas.microsoft.com/office/drawing/2014/main" id="{E743A5CB-7E9B-4DAE-8DAA-5C7A914DABFE}"/>
              </a:ext>
            </a:extLst>
          </p:cNvPr>
          <p:cNvSpPr txBox="1"/>
          <p:nvPr/>
        </p:nvSpPr>
        <p:spPr>
          <a:xfrm rot="16200000">
            <a:off x="7481901" y="1505306"/>
            <a:ext cx="1040765" cy="677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833C0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 (</a:t>
            </a:r>
            <a:r>
              <a:rPr lang="en-IN" sz="1800" kern="1200" dirty="0" err="1">
                <a:solidFill>
                  <a:srgbClr val="833C0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LeNET</a:t>
            </a:r>
            <a:r>
              <a:rPr lang="en-IN" sz="1800" kern="1200" dirty="0">
                <a:solidFill>
                  <a:srgbClr val="833C0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57DA40B-16EA-4BA6-BF81-7D316EC1F8B0}"/>
              </a:ext>
            </a:extLst>
          </p:cNvPr>
          <p:cNvGrpSpPr/>
          <p:nvPr/>
        </p:nvGrpSpPr>
        <p:grpSpPr>
          <a:xfrm>
            <a:off x="6195296" y="786109"/>
            <a:ext cx="5781685" cy="3156014"/>
            <a:chOff x="6195296" y="786109"/>
            <a:chExt cx="5781685" cy="3156014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F75D416-DB64-45C4-A738-94F2DBFA84A8}"/>
                </a:ext>
              </a:extLst>
            </p:cNvPr>
            <p:cNvSpPr/>
            <p:nvPr/>
          </p:nvSpPr>
          <p:spPr>
            <a:xfrm>
              <a:off x="6195296" y="786109"/>
              <a:ext cx="5781685" cy="315601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wheel, light&#10;&#10;Description automatically generated">
              <a:extLst>
                <a:ext uri="{FF2B5EF4-FFF2-40B4-BE49-F238E27FC236}">
                  <a16:creationId xmlns:a16="http://schemas.microsoft.com/office/drawing/2014/main" id="{387D8B2F-56B3-4F93-AD85-125EA8CDE250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470" y="1417358"/>
              <a:ext cx="853440" cy="853440"/>
            </a:xfrm>
            <a:prstGeom prst="rect">
              <a:avLst/>
            </a:prstGeom>
          </p:spPr>
        </p:pic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8CBC0A82-D0E7-42F2-9383-6D841AC04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304693" y="2911851"/>
              <a:ext cx="957580" cy="6699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Tabular Data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6D747FD0-0C55-4590-ADCE-112958467C77}"/>
                </a:ext>
              </a:extLst>
            </p:cNvPr>
            <p:cNvSpPr txBox="1"/>
            <p:nvPr/>
          </p:nvSpPr>
          <p:spPr>
            <a:xfrm rot="16200000">
              <a:off x="7481900" y="2908040"/>
              <a:ext cx="1040765" cy="67754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ANN Dense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38">
              <a:extLst>
                <a:ext uri="{FF2B5EF4-FFF2-40B4-BE49-F238E27FC236}">
                  <a16:creationId xmlns:a16="http://schemas.microsoft.com/office/drawing/2014/main" id="{FB407B12-05E4-4E6D-BAD3-848403C975BA}"/>
                </a:ext>
              </a:extLst>
            </p:cNvPr>
            <p:cNvSpPr txBox="1"/>
            <p:nvPr/>
          </p:nvSpPr>
          <p:spPr>
            <a:xfrm rot="16200000">
              <a:off x="8340923" y="2541962"/>
              <a:ext cx="1405255" cy="36893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Concatenate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44">
              <a:extLst>
                <a:ext uri="{FF2B5EF4-FFF2-40B4-BE49-F238E27FC236}">
                  <a16:creationId xmlns:a16="http://schemas.microsoft.com/office/drawing/2014/main" id="{1AA1209F-62FF-4963-963A-0CF708C70B1C}"/>
                </a:ext>
              </a:extLst>
            </p:cNvPr>
            <p:cNvSpPr txBox="1"/>
            <p:nvPr/>
          </p:nvSpPr>
          <p:spPr>
            <a:xfrm rot="16200000">
              <a:off x="9520938" y="1595287"/>
              <a:ext cx="863600" cy="4133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Flatten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48">
              <a:extLst>
                <a:ext uri="{FF2B5EF4-FFF2-40B4-BE49-F238E27FC236}">
                  <a16:creationId xmlns:a16="http://schemas.microsoft.com/office/drawing/2014/main" id="{F7C81346-F041-400A-87CB-4415EC6B80D4}"/>
                </a:ext>
              </a:extLst>
            </p:cNvPr>
            <p:cNvSpPr txBox="1"/>
            <p:nvPr/>
          </p:nvSpPr>
          <p:spPr>
            <a:xfrm rot="16200000">
              <a:off x="10407900" y="1588590"/>
              <a:ext cx="863600" cy="4133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Dense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A4EB1B55-5FBD-4E59-B326-109EC3F985A7}"/>
                </a:ext>
              </a:extLst>
            </p:cNvPr>
            <p:cNvSpPr txBox="1"/>
            <p:nvPr/>
          </p:nvSpPr>
          <p:spPr>
            <a:xfrm rot="16200000">
              <a:off x="11175819" y="1602906"/>
              <a:ext cx="1000125" cy="3981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Softmax 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49">
              <a:extLst>
                <a:ext uri="{FF2B5EF4-FFF2-40B4-BE49-F238E27FC236}">
                  <a16:creationId xmlns:a16="http://schemas.microsoft.com/office/drawing/2014/main" id="{C86347E6-78BC-4670-A093-EDB701022703}"/>
                </a:ext>
              </a:extLst>
            </p:cNvPr>
            <p:cNvSpPr txBox="1"/>
            <p:nvPr/>
          </p:nvSpPr>
          <p:spPr>
            <a:xfrm rot="16200000">
              <a:off x="9520938" y="3071779"/>
              <a:ext cx="863600" cy="41338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Dense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990CF778-B52E-43A1-B93B-BEB393DB856D}"/>
                </a:ext>
              </a:extLst>
            </p:cNvPr>
            <p:cNvSpPr txBox="1"/>
            <p:nvPr/>
          </p:nvSpPr>
          <p:spPr>
            <a:xfrm rot="16200000">
              <a:off x="10590612" y="2953403"/>
              <a:ext cx="1174115" cy="67754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Linear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IN" sz="1800" kern="1200">
                  <a:solidFill>
                    <a:srgbClr val="833C0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Activation 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F80C24-8147-464D-A995-6993F80AF73D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>
              <a:off x="7136910" y="1844078"/>
              <a:ext cx="526601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86DFE3-B11B-456F-B142-2123668F12D4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V="1">
              <a:off x="7118446" y="3246812"/>
              <a:ext cx="545064" cy="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08BD1D4-9BAE-4284-8637-87DD70584DE3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V="1">
              <a:off x="8368871" y="1801980"/>
              <a:ext cx="1377175" cy="2264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7A248E-69A4-4755-AAF5-73BBBEFA9244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159431" y="3278472"/>
              <a:ext cx="679466" cy="13703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3A44C3-C19C-48E3-B3C1-DDE1E0190AB2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9233069" y="3278471"/>
              <a:ext cx="512977" cy="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FA2D5A6-E61F-413A-9E4C-B825A054516B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V="1">
              <a:off x="10159431" y="1795283"/>
              <a:ext cx="473577" cy="669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5B8DC0-EAE8-4545-B54C-B916F74E8A3B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11019479" y="1798201"/>
              <a:ext cx="457330" cy="3777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34F89DF-9DF0-405B-9AE4-CC7C74A16204}"/>
                </a:ext>
              </a:extLst>
            </p:cNvPr>
            <p:cNvCxnSpPr>
              <a:cxnSpLocks/>
            </p:cNvCxnSpPr>
            <p:nvPr/>
          </p:nvCxnSpPr>
          <p:spPr>
            <a:xfrm>
              <a:off x="8353724" y="2220860"/>
              <a:ext cx="513933" cy="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498FC9E-81D7-41FE-87F6-3636E8C40C22}"/>
                </a:ext>
              </a:extLst>
            </p:cNvPr>
            <p:cNvCxnSpPr>
              <a:cxnSpLocks/>
            </p:cNvCxnSpPr>
            <p:nvPr/>
          </p:nvCxnSpPr>
          <p:spPr>
            <a:xfrm>
              <a:off x="8349437" y="3238153"/>
              <a:ext cx="513933" cy="1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9B76056C-28B3-4A94-827C-632BC9B2865F}"/>
                </a:ext>
              </a:extLst>
            </p:cNvPr>
            <p:cNvSpPr txBox="1"/>
            <p:nvPr/>
          </p:nvSpPr>
          <p:spPr>
            <a:xfrm>
              <a:off x="6607463" y="870465"/>
              <a:ext cx="5200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Multiple Inputs and Mixed Data Analysis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EB89D26F-C5A3-4D73-98C5-F63A557437F1}"/>
              </a:ext>
            </a:extLst>
          </p:cNvPr>
          <p:cNvSpPr txBox="1"/>
          <p:nvPr/>
        </p:nvSpPr>
        <p:spPr>
          <a:xfrm>
            <a:off x="1224529" y="742527"/>
            <a:ext cx="4528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Image (only) as Input Feature </a:t>
            </a: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33416E0-9302-4827-B01E-E066F337A17E}"/>
              </a:ext>
            </a:extLst>
          </p:cNvPr>
          <p:cNvGrpSpPr/>
          <p:nvPr/>
        </p:nvGrpSpPr>
        <p:grpSpPr>
          <a:xfrm>
            <a:off x="798957" y="3805532"/>
            <a:ext cx="5566909" cy="3063344"/>
            <a:chOff x="798957" y="3805532"/>
            <a:chExt cx="5566909" cy="3063344"/>
          </a:xfrm>
        </p:grpSpPr>
        <p:pic>
          <p:nvPicPr>
            <p:cNvPr id="67" name="Google Shape;263;g1077c99cc77_0_0">
              <a:extLst>
                <a:ext uri="{FF2B5EF4-FFF2-40B4-BE49-F238E27FC236}">
                  <a16:creationId xmlns:a16="http://schemas.microsoft.com/office/drawing/2014/main" id="{C58DAB3F-71F8-4F3B-B3FE-36127BF2DD3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 t="7541"/>
            <a:stretch/>
          </p:blipFill>
          <p:spPr>
            <a:xfrm>
              <a:off x="1530138" y="4246830"/>
              <a:ext cx="3657600" cy="2462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79E53D-4F90-4ED6-9148-A960257A45D1}"/>
                </a:ext>
              </a:extLst>
            </p:cNvPr>
            <p:cNvSpPr txBox="1"/>
            <p:nvPr/>
          </p:nvSpPr>
          <p:spPr>
            <a:xfrm>
              <a:off x="2474497" y="6468766"/>
              <a:ext cx="17688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Volume (cm^3)</a:t>
              </a:r>
            </a:p>
          </p:txBody>
        </p:sp>
        <p:sp>
          <p:nvSpPr>
            <p:cNvPr id="61" name="Google Shape;265;g1077c99cc77_0_0">
              <a:extLst>
                <a:ext uri="{FF2B5EF4-FFF2-40B4-BE49-F238E27FC236}">
                  <a16:creationId xmlns:a16="http://schemas.microsoft.com/office/drawing/2014/main" id="{5EEE7FE3-D170-414D-A93B-E2E6BEA10C92}"/>
                </a:ext>
              </a:extLst>
            </p:cNvPr>
            <p:cNvSpPr txBox="1"/>
            <p:nvPr/>
          </p:nvSpPr>
          <p:spPr>
            <a:xfrm>
              <a:off x="2827955" y="4798592"/>
              <a:ext cx="2250600" cy="984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Hybrid Model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R2 score = 0.97</a:t>
              </a:r>
              <a:endParaRPr sz="26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D0D4DA-416A-4D9E-9188-1A3D628502C6}"/>
                </a:ext>
              </a:extLst>
            </p:cNvPr>
            <p:cNvSpPr txBox="1"/>
            <p:nvPr/>
          </p:nvSpPr>
          <p:spPr>
            <a:xfrm>
              <a:off x="798957" y="3805532"/>
              <a:ext cx="5566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</a:rPr>
                <a:t>Image and Distance as Input Feature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6139F3-22B8-4A1E-89FA-7BC0ED742258}"/>
                </a:ext>
              </a:extLst>
            </p:cNvPr>
            <p:cNvSpPr txBox="1"/>
            <p:nvPr/>
          </p:nvSpPr>
          <p:spPr>
            <a:xfrm rot="16200000">
              <a:off x="985383" y="5091131"/>
              <a:ext cx="10422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Number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E6C1523-194F-45B3-A45E-1B59EF9EA636}"/>
              </a:ext>
            </a:extLst>
          </p:cNvPr>
          <p:cNvSpPr txBox="1"/>
          <p:nvPr/>
        </p:nvSpPr>
        <p:spPr>
          <a:xfrm rot="16200000">
            <a:off x="1009002" y="2033724"/>
            <a:ext cx="10422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Number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E77FCA4B-1FBF-4233-8D97-0D3971A84BFA}"/>
              </a:ext>
            </a:extLst>
          </p:cNvPr>
          <p:cNvSpPr/>
          <p:nvPr/>
        </p:nvSpPr>
        <p:spPr>
          <a:xfrm>
            <a:off x="6872249" y="4011516"/>
            <a:ext cx="4695462" cy="254363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  <p:bldP spid="16" grpId="0" animBg="1"/>
      <p:bldP spid="2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2008-A54D-4A9E-9D4C-68804D41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091" y="8034"/>
            <a:ext cx="1114278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of Research Project / Conclusions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9E34C-0E60-4B1C-993B-4518F45B0F23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Future Work / 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40EF-95D0-4109-9F47-26A51D82C3A3}"/>
              </a:ext>
            </a:extLst>
          </p:cNvPr>
          <p:cNvSpPr txBox="1"/>
          <p:nvPr/>
        </p:nvSpPr>
        <p:spPr>
          <a:xfrm>
            <a:off x="1313792" y="1030299"/>
            <a:ext cx="104157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Wildfires – Global Problem – Loss of Life and Property.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Firebrands are responsible for rapid growth and spread of wildfires.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Understanding firebrand characteristics is critical to protect communities.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Neural Networks can accurately classify firebrand (accuracy 95 %).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Networks with mixed data and multiple inputs can predict firebrand volume (R2 score 0.97)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Irregular shaped firebrands !!  (Field data is much more complex)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accent2">
                    <a:lumMod val="50000"/>
                  </a:schemeClr>
                </a:solidFill>
              </a:rPr>
              <a:t>Impact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: Understanding firebrand characteristics will lead to development of mitigation strategies.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Protect / strengthen communities from firebrand showers.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0141D54F-14B5-4EDC-8DE4-D47D4106EFC0}"/>
              </a:ext>
            </a:extLst>
          </p:cNvPr>
          <p:cNvSpPr txBox="1"/>
          <p:nvPr/>
        </p:nvSpPr>
        <p:spPr>
          <a:xfrm>
            <a:off x="10995024" y="6415311"/>
            <a:ext cx="1196975" cy="4540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rgbClr val="C45911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Univ</a:t>
            </a:r>
            <a:r>
              <a:rPr lang="en-IN" sz="2400" b="1" dirty="0">
                <a:solidFill>
                  <a:srgbClr val="833C0B"/>
                </a:solidFill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.AI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4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senter xmlns="ec0526f4-8ba9-40d0-9b6d-c3ab99e32660">
      <UserInfo>
        <DisplayName>Kellerman, Christina (Fed)</DisplayName>
        <AccountId>1245</AccountId>
        <AccountType/>
      </UserInfo>
    </Presenter>
    <PROGRAM_x003a_ xmlns="ec0526f4-8ba9-40d0-9b6d-c3ab99e32660" xsi:nil="true"/>
    <Presentation_x0020_Type xmlns="59f7321f-e775-4a13-9bbe-8ccd2dadbdaa">Template</Presentation_x0020_Type>
    <Description0 xmlns="ec0526f4-8ba9-40d0-9b6d-c3ab99e32660" xsi:nil="true"/>
    <GOAL_x003a_ xmlns="ec0526f4-8ba9-40d0-9b6d-c3ab99e32660">Laboratory Support</GOAL_x003a_>
    <FY xmlns="ec0526f4-8ba9-40d0-9b6d-c3ab99e32660">17</FY>
    <Date xmlns="ec0526f4-8ba9-40d0-9b6d-c3ab99e32660">2017-11-06T05:00:00+00:00</Date>
    <_dlc_DocId xmlns="4c39bcd0-6ae1-423d-99a1-78eb4fe3b5ff">EY3SSK4RH6VH-222-338</_dlc_DocId>
    <_dlc_DocIdUrl xmlns="4c39bcd0-6ae1-423d-99a1-78eb4fe3b5ff">
      <Url>https://eli.nist.gov/management/_layouts/DocIdRedir.aspx?ID=EY3SSK4RH6VH-222-338</Url>
      <Description>EY3SSK4RH6VH-222-338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7D2323110D14CB1568CE3428ACA1A" ma:contentTypeVersion="3" ma:contentTypeDescription="Create a new document." ma:contentTypeScope="" ma:versionID="bf58d95fff2369db550c5b36e10bfdc7">
  <xsd:schema xmlns:xsd="http://www.w3.org/2001/XMLSchema" xmlns:xs="http://www.w3.org/2001/XMLSchema" xmlns:p="http://schemas.microsoft.com/office/2006/metadata/properties" xmlns:ns2="ec0526f4-8ba9-40d0-9b6d-c3ab99e32660" xmlns:ns3="59f7321f-e775-4a13-9bbe-8ccd2dadbdaa" xmlns:ns4="4c39bcd0-6ae1-423d-99a1-78eb4fe3b5ff" targetNamespace="http://schemas.microsoft.com/office/2006/metadata/properties" ma:root="true" ma:fieldsID="4da21088684574f11cac929155dd3af9" ns2:_="" ns3:_="" ns4:_="">
    <xsd:import namespace="ec0526f4-8ba9-40d0-9b6d-c3ab99e32660"/>
    <xsd:import namespace="59f7321f-e775-4a13-9bbe-8ccd2dadbdaa"/>
    <xsd:import namespace="4c39bcd0-6ae1-423d-99a1-78eb4fe3b5ff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Date" minOccurs="0"/>
                <xsd:element ref="ns2:Presenter" minOccurs="0"/>
                <xsd:element ref="ns2:FY" minOccurs="0"/>
                <xsd:element ref="ns2:GOAL_x003a_" minOccurs="0"/>
                <xsd:element ref="ns2:PROGRAM_x003a_" minOccurs="0"/>
                <xsd:element ref="ns3:Presentation_x0020_Type" minOccurs="0"/>
                <xsd:element ref="ns4:_dlc_DocId" minOccurs="0"/>
                <xsd:element ref="ns4:_dlc_DocIdUrl" minOccurs="0"/>
                <xsd:element ref="ns4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526f4-8ba9-40d0-9b6d-c3ab99e32660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 ma:readOnly="false">
      <xsd:simpleType>
        <xsd:restriction base="dms:Note">
          <xsd:maxLength value="255"/>
        </xsd:restriction>
      </xsd:simpleType>
    </xsd:element>
    <xsd:element name="Date" ma:index="9" nillable="true" ma:displayName="Date" ma:format="DateOnly" ma:internalName="Date" ma:readOnly="false">
      <xsd:simpleType>
        <xsd:restriction base="dms:DateTime"/>
      </xsd:simpleType>
    </xsd:element>
    <xsd:element name="Presenter" ma:index="10" nillable="true" ma:displayName="Presenter or Author" ma:list="UserInfo" ma:SharePointGroup="0" ma:internalName="Present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Y" ma:index="11" nillable="true" ma:displayName="FY" ma:description="For Program Presentations Only" ma:format="RadioButtons" ma:internalName="FY">
      <xsd:simpleType>
        <xsd:restriction base="dms:Choice">
          <xsd:enumeration value="11"/>
          <xsd:enumeration value="12"/>
          <xsd:enumeration value="13"/>
          <xsd:enumeration value="14"/>
          <xsd:enumeration value="15"/>
          <xsd:enumeration value="16"/>
          <xsd:enumeration value="17"/>
          <xsd:enumeration value="18"/>
        </xsd:restriction>
      </xsd:simpleType>
    </xsd:element>
    <xsd:element name="GOAL_x003a_" ma:index="12" nillable="true" ma:displayName="GOAL:" ma:description="For Program Presentations Only" ma:format="Dropdown" ma:internalName="GOAL_x003a_">
      <xsd:simpleType>
        <xsd:restriction base="dms:Choice">
          <xsd:enumeration value="DISASTER-RESILIENT Buildings, Infrastructure, and Communities"/>
          <xsd:enumeration value="SMART Manufacturing, Construction, and Cyber-Physical Systems"/>
          <xsd:enumeration value="SUSTAINABLE and ENERGY-EFFICIENT Manufacturing, Materials, and Infrastructure"/>
          <xsd:enumeration value="Laboratory Support"/>
        </xsd:restriction>
      </xsd:simpleType>
    </xsd:element>
    <xsd:element name="PROGRAM_x003a_" ma:index="13" nillable="true" ma:displayName="PROGRAM:" ma:description="For Program Presentations Only" ma:format="Dropdown" ma:internalName="PROGRAM_x003a_">
      <xsd:simpleType>
        <xsd:restriction base="dms:Choice">
          <xsd:enumeration value="Earthquake Risk Reduction in Buildings and Infrastructure"/>
          <xsd:enumeration value="Embedded Intelligence in Buildings"/>
          <xsd:enumeration value="Fire Risk Reduction in Buildings"/>
          <xsd:enumeration value="Fire Risk Reduction in Communities"/>
          <xsd:enumeration value="Net-Zero Energy, High-Performance Buildings"/>
          <xsd:enumeration value="Next-Generation Robotics and Automation"/>
          <xsd:enumeration value="Smart Grid"/>
          <xsd:enumeration value="Smart Manufacturing and Construction Control Systems"/>
          <xsd:enumeration value="Smart Manufacturing Processes and Equipment"/>
          <xsd:enumeration value="Structural Performance Under Multi-Hazards"/>
          <xsd:enumeration value="Sustainable Manufacturing"/>
          <xsd:enumeration value="Sustainable, High-Performance Infrastructure Materials"/>
          <xsd:enumeration value="Systems Integration for Manufacturing and Construction Applications"/>
          <xsd:enumeration value="Laboratory Support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7321f-e775-4a13-9bbe-8ccd2dadbdaa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14" nillable="true" ma:displayName="Presentation Type" ma:description="Type of presentation" ma:format="Dropdown" ma:internalName="Presentation_x0020_Type">
      <xsd:simpleType>
        <xsd:union memberTypes="dms:Text">
          <xsd:simpleType>
            <xsd:restriction base="dms:Choice">
              <xsd:enumeration value="Program Overview"/>
              <xsd:enumeration value="Goal Overview"/>
              <xsd:enumeration value="Project Specific"/>
              <xsd:enumeration value="Exploratory Project"/>
              <xsd:enumeration value="Shyam Overview"/>
              <xsd:enumeration value="Staff Meetings"/>
              <xsd:enumeration value="Safety Relat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bcd0-6ae1-423d-99a1-78eb4fe3b5ff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Presentation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2E99FBA-B3D7-443B-949D-2743CE75A341}">
  <ds:schemaRefs>
    <ds:schemaRef ds:uri="http://purl.org/dc/dcmitype/"/>
    <ds:schemaRef ds:uri="http://schemas.microsoft.com/office/2006/metadata/properties"/>
    <ds:schemaRef ds:uri="http://purl.org/dc/elements/1.1/"/>
    <ds:schemaRef ds:uri="59f7321f-e775-4a13-9bbe-8ccd2dadbdaa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4c39bcd0-6ae1-423d-99a1-78eb4fe3b5ff"/>
    <ds:schemaRef ds:uri="ec0526f4-8ba9-40d0-9b6d-c3ab99e32660"/>
  </ds:schemaRefs>
</ds:datastoreItem>
</file>

<file path=customXml/itemProps2.xml><?xml version="1.0" encoding="utf-8"?>
<ds:datastoreItem xmlns:ds="http://schemas.openxmlformats.org/officeDocument/2006/customXml" ds:itemID="{0861552E-9E23-48CC-8732-D93018990B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59624-847A-45CE-A03F-4DE9A86853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0526f4-8ba9-40d0-9b6d-c3ab99e32660"/>
    <ds:schemaRef ds:uri="59f7321f-e775-4a13-9bbe-8ccd2dadbdaa"/>
    <ds:schemaRef ds:uri="4c39bcd0-6ae1-423d-99a1-78eb4fe3b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97ADA6E-F46B-4661-9ED5-238FE06B2E8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42936</TotalTime>
  <Words>686</Words>
  <Application>Microsoft Office PowerPoint</Application>
  <PresentationFormat>Widescreen</PresentationFormat>
  <Paragraphs>128</Paragraphs>
  <Slides>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Karla</vt:lpstr>
      <vt:lpstr>Open Sans</vt:lpstr>
      <vt:lpstr>Segoe UI</vt:lpstr>
      <vt:lpstr>Office Theme</vt:lpstr>
      <vt:lpstr>PowerPoint Presentation</vt:lpstr>
      <vt:lpstr>Artificial Firebrand Shower – Data Collection  </vt:lpstr>
      <vt:lpstr>Typical Images from Firebrand Shower</vt:lpstr>
      <vt:lpstr>Sequence of Quad Images Particle Location &amp; Orientation Evolving with Time</vt:lpstr>
      <vt:lpstr>Research Goals :</vt:lpstr>
      <vt:lpstr>Classifying Firebrands:</vt:lpstr>
      <vt:lpstr>PowerPoint Presentation</vt:lpstr>
      <vt:lpstr>Impact of Research Project / 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NIST/EL Presentation Template</dc:title>
  <dc:subject/>
  <dc:creator>Engineering Laboratory (NIST)</dc:creator>
  <cp:keywords/>
  <dc:description/>
  <cp:lastModifiedBy>Prasad, Kuldeep R. Dr. (Fed)</cp:lastModifiedBy>
  <cp:revision>1108</cp:revision>
  <cp:lastPrinted>2017-11-02T16:26:34Z</cp:lastPrinted>
  <dcterms:created xsi:type="dcterms:W3CDTF">2017-10-23T11:54:47Z</dcterms:created>
  <dcterms:modified xsi:type="dcterms:W3CDTF">2021-12-15T16:58:35Z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0x010100C8F7D2323110D14CB1568CE3428ACA1A</vt:lpwstr>
  </property>
  <property fmtid="{D5CDD505-2E9C-101B-9397-08002B2CF9AE}" pid="3" name="_dlc_DocIdItemGuid">
    <vt:lpwstr>a11271c8-4a68-40fa-ab7d-a1f349b30281</vt:lpwstr>
  </property>
</Properties>
</file>